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</p:sldIdLst>
  <p:sldSz cx="10439400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3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556A"/>
    <a:srgbClr val="323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1128" y="108"/>
      </p:cViewPr>
      <p:guideLst>
        <p:guide orient="horz" pos="2268"/>
        <p:guide pos="32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955" y="1178222"/>
            <a:ext cx="8873490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25" y="3781306"/>
            <a:ext cx="7829550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69" indent="0" algn="ctr">
              <a:buNone/>
              <a:defRPr sz="2100"/>
            </a:lvl2pPr>
            <a:lvl3pPr marL="959937" indent="0" algn="ctr">
              <a:buNone/>
              <a:defRPr sz="1890"/>
            </a:lvl3pPr>
            <a:lvl4pPr marL="1439906" indent="0" algn="ctr">
              <a:buNone/>
              <a:defRPr sz="1680"/>
            </a:lvl4pPr>
            <a:lvl5pPr marL="1919874" indent="0" algn="ctr">
              <a:buNone/>
              <a:defRPr sz="1680"/>
            </a:lvl5pPr>
            <a:lvl6pPr marL="2399843" indent="0" algn="ctr">
              <a:buNone/>
              <a:defRPr sz="1680"/>
            </a:lvl6pPr>
            <a:lvl7pPr marL="2879811" indent="0" algn="ctr">
              <a:buNone/>
              <a:defRPr sz="1680"/>
            </a:lvl7pPr>
            <a:lvl8pPr marL="3359780" indent="0" algn="ctr">
              <a:buNone/>
              <a:defRPr sz="1680"/>
            </a:lvl8pPr>
            <a:lvl9pPr marL="3839748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75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05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696" y="383297"/>
            <a:ext cx="2250996" cy="610108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710" y="383297"/>
            <a:ext cx="6622494" cy="61010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23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75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272" y="1794831"/>
            <a:ext cx="9003983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272" y="4817876"/>
            <a:ext cx="9003983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79969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59937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39906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19874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399843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79811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597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39748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02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709" y="1916484"/>
            <a:ext cx="4436745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4946" y="1916484"/>
            <a:ext cx="4436745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6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8" y="383299"/>
            <a:ext cx="9003983" cy="139153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070" y="1764832"/>
            <a:ext cx="4416355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0" y="2629749"/>
            <a:ext cx="4416355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4947" y="1764832"/>
            <a:ext cx="4438105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4947" y="2629749"/>
            <a:ext cx="4438105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7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34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32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479954"/>
            <a:ext cx="3366978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105" y="1036570"/>
            <a:ext cx="5284946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2159794"/>
            <a:ext cx="3366978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54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479954"/>
            <a:ext cx="3366978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8105" y="1036570"/>
            <a:ext cx="5284946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69" indent="0">
              <a:buNone/>
              <a:defRPr sz="2939"/>
            </a:lvl2pPr>
            <a:lvl3pPr marL="959937" indent="0">
              <a:buNone/>
              <a:defRPr sz="252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2159794"/>
            <a:ext cx="3366978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85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709" y="383299"/>
            <a:ext cx="9003983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709" y="1916484"/>
            <a:ext cx="9003983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7709" y="6672698"/>
            <a:ext cx="234886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5B5B3A-922F-40AA-8D13-C5F6CC8B24AF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8051" y="6672698"/>
            <a:ext cx="352329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826" y="6672698"/>
            <a:ext cx="234886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C6EB15-0D97-431E-8ABF-968131F8F2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78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59937" rtl="0" eaLnBrk="1" latinLnBrk="0" hangingPunct="1">
        <a:lnSpc>
          <a:spcPct val="90000"/>
        </a:lnSpc>
        <a:spcBef>
          <a:spcPct val="0"/>
        </a:spcBef>
        <a:buNone/>
        <a:defRPr kumimoji="1"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4" indent="-239984" algn="l" defTabSz="95993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287DE-8C02-7DD8-4B92-457622CEF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DDD1461-12B5-848A-EECB-29796C578EA6}"/>
              </a:ext>
            </a:extLst>
          </p:cNvPr>
          <p:cNvSpPr/>
          <p:nvPr/>
        </p:nvSpPr>
        <p:spPr>
          <a:xfrm>
            <a:off x="1" y="1"/>
            <a:ext cx="10439400" cy="462404"/>
          </a:xfrm>
          <a:prstGeom prst="rect">
            <a:avLst/>
          </a:prstGeom>
          <a:solidFill>
            <a:srgbClr val="40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94CCA0-B8AB-F4F8-8833-184560245F0B}"/>
              </a:ext>
            </a:extLst>
          </p:cNvPr>
          <p:cNvSpPr txBox="1"/>
          <p:nvPr/>
        </p:nvSpPr>
        <p:spPr>
          <a:xfrm>
            <a:off x="3294334" y="46537"/>
            <a:ext cx="3850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広報ネタづくり プランニングワークシート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5ECEA5B-43D0-52EA-2BB8-ABE6DE081CEC}"/>
              </a:ext>
            </a:extLst>
          </p:cNvPr>
          <p:cNvSpPr/>
          <p:nvPr/>
        </p:nvSpPr>
        <p:spPr>
          <a:xfrm>
            <a:off x="431632" y="4414716"/>
            <a:ext cx="9571933" cy="320003"/>
          </a:xfrm>
          <a:prstGeom prst="rect">
            <a:avLst/>
          </a:prstGeom>
          <a:solidFill>
            <a:srgbClr val="40556A"/>
          </a:solidFill>
          <a:ln w="38100">
            <a:solidFill>
              <a:srgbClr val="4055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9553982-BCD5-7B6C-186A-D7B68934F518}"/>
              </a:ext>
            </a:extLst>
          </p:cNvPr>
          <p:cNvSpPr txBox="1"/>
          <p:nvPr/>
        </p:nvSpPr>
        <p:spPr>
          <a:xfrm>
            <a:off x="4766193" y="4423134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企画内容</a:t>
            </a:r>
          </a:p>
        </p:txBody>
      </p:sp>
      <p:sp>
        <p:nvSpPr>
          <p:cNvPr id="104" name="矢印: 下 103">
            <a:extLst>
              <a:ext uri="{FF2B5EF4-FFF2-40B4-BE49-F238E27FC236}">
                <a16:creationId xmlns:a16="http://schemas.microsoft.com/office/drawing/2014/main" id="{E3A58A10-19A1-8ECE-8BCD-3EF747BCF94A}"/>
              </a:ext>
            </a:extLst>
          </p:cNvPr>
          <p:cNvSpPr/>
          <p:nvPr/>
        </p:nvSpPr>
        <p:spPr>
          <a:xfrm>
            <a:off x="4318452" y="3970377"/>
            <a:ext cx="1798291" cy="320003"/>
          </a:xfrm>
          <a:prstGeom prst="downArrow">
            <a:avLst>
              <a:gd name="adj1" fmla="val 50000"/>
              <a:gd name="adj2" fmla="val 58011"/>
            </a:avLst>
          </a:prstGeom>
          <a:solidFill>
            <a:srgbClr val="4055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E7A23FA7-98B6-7808-C430-DB5E32EF376E}"/>
              </a:ext>
            </a:extLst>
          </p:cNvPr>
          <p:cNvGrpSpPr/>
          <p:nvPr/>
        </p:nvGrpSpPr>
        <p:grpSpPr>
          <a:xfrm>
            <a:off x="371158" y="843552"/>
            <a:ext cx="9632407" cy="1345003"/>
            <a:chOff x="371158" y="843552"/>
            <a:chExt cx="9632407" cy="1345003"/>
          </a:xfrm>
        </p:grpSpPr>
        <p:grpSp>
          <p:nvGrpSpPr>
            <p:cNvPr id="117" name="グループ化 116">
              <a:extLst>
                <a:ext uri="{FF2B5EF4-FFF2-40B4-BE49-F238E27FC236}">
                  <a16:creationId xmlns:a16="http://schemas.microsoft.com/office/drawing/2014/main" id="{691F48B2-8ED7-E9F7-C5D6-52ED6B19E605}"/>
                </a:ext>
              </a:extLst>
            </p:cNvPr>
            <p:cNvGrpSpPr/>
            <p:nvPr/>
          </p:nvGrpSpPr>
          <p:grpSpPr>
            <a:xfrm>
              <a:off x="1361866" y="843553"/>
              <a:ext cx="2676793" cy="1345002"/>
              <a:chOff x="1361866" y="843553"/>
              <a:chExt cx="2676793" cy="1345002"/>
            </a:xfrm>
          </p:grpSpPr>
          <p:grpSp>
            <p:nvGrpSpPr>
              <p:cNvPr id="108" name="グループ化 107">
                <a:extLst>
                  <a:ext uri="{FF2B5EF4-FFF2-40B4-BE49-F238E27FC236}">
                    <a16:creationId xmlns:a16="http://schemas.microsoft.com/office/drawing/2014/main" id="{75EFA6C9-A50E-520F-CFBC-EE954FF37ADE}"/>
                  </a:ext>
                </a:extLst>
              </p:cNvPr>
              <p:cNvGrpSpPr/>
              <p:nvPr/>
            </p:nvGrpSpPr>
            <p:grpSpPr>
              <a:xfrm>
                <a:off x="1361866" y="843553"/>
                <a:ext cx="2676793" cy="1345002"/>
                <a:chOff x="1361866" y="843553"/>
                <a:chExt cx="2676793" cy="1345002"/>
              </a:xfrm>
            </p:grpSpPr>
            <p:sp>
              <p:nvSpPr>
                <p:cNvPr id="3" name="正方形/長方形 2">
                  <a:extLst>
                    <a:ext uri="{FF2B5EF4-FFF2-40B4-BE49-F238E27FC236}">
                      <a16:creationId xmlns:a16="http://schemas.microsoft.com/office/drawing/2014/main" id="{02E29F5D-7AB9-E8A4-91C2-B05DC4C305E2}"/>
                    </a:ext>
                  </a:extLst>
                </p:cNvPr>
                <p:cNvSpPr/>
                <p:nvPr/>
              </p:nvSpPr>
              <p:spPr>
                <a:xfrm>
                  <a:off x="1361866" y="1173608"/>
                  <a:ext cx="2676793" cy="1014947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" name="正方形/長方形 3">
                  <a:extLst>
                    <a:ext uri="{FF2B5EF4-FFF2-40B4-BE49-F238E27FC236}">
                      <a16:creationId xmlns:a16="http://schemas.microsoft.com/office/drawing/2014/main" id="{BD2A8D39-6CC4-884B-2B43-032FC799D513}"/>
                    </a:ext>
                  </a:extLst>
                </p:cNvPr>
                <p:cNvSpPr/>
                <p:nvPr/>
              </p:nvSpPr>
              <p:spPr>
                <a:xfrm>
                  <a:off x="1361866" y="843553"/>
                  <a:ext cx="2676793" cy="320003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381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1CFF16BD-BB26-04DB-0B57-5E1695844962}"/>
                  </a:ext>
                </a:extLst>
              </p:cNvPr>
              <p:cNvSpPr txBox="1"/>
              <p:nvPr/>
            </p:nvSpPr>
            <p:spPr>
              <a:xfrm>
                <a:off x="2117410" y="851971"/>
                <a:ext cx="11657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自社サービス</a:t>
                </a:r>
              </a:p>
            </p:txBody>
          </p:sp>
        </p:grpSp>
        <p:grpSp>
          <p:nvGrpSpPr>
            <p:cNvPr id="118" name="グループ化 117">
              <a:extLst>
                <a:ext uri="{FF2B5EF4-FFF2-40B4-BE49-F238E27FC236}">
                  <a16:creationId xmlns:a16="http://schemas.microsoft.com/office/drawing/2014/main" id="{1A97D143-D7CA-7EE0-2FCF-435C5FB68C40}"/>
                </a:ext>
              </a:extLst>
            </p:cNvPr>
            <p:cNvGrpSpPr/>
            <p:nvPr/>
          </p:nvGrpSpPr>
          <p:grpSpPr>
            <a:xfrm>
              <a:off x="4344319" y="843553"/>
              <a:ext cx="2676793" cy="1345002"/>
              <a:chOff x="4344319" y="843553"/>
              <a:chExt cx="2676793" cy="1345002"/>
            </a:xfrm>
          </p:grpSpPr>
          <p:grpSp>
            <p:nvGrpSpPr>
              <p:cNvPr id="109" name="グループ化 108">
                <a:extLst>
                  <a:ext uri="{FF2B5EF4-FFF2-40B4-BE49-F238E27FC236}">
                    <a16:creationId xmlns:a16="http://schemas.microsoft.com/office/drawing/2014/main" id="{053BCEFA-1C19-BE96-6DA8-21C833E52D0A}"/>
                  </a:ext>
                </a:extLst>
              </p:cNvPr>
              <p:cNvGrpSpPr/>
              <p:nvPr/>
            </p:nvGrpSpPr>
            <p:grpSpPr>
              <a:xfrm>
                <a:off x="4344319" y="843553"/>
                <a:ext cx="2676793" cy="1345002"/>
                <a:chOff x="4344319" y="843553"/>
                <a:chExt cx="2676793" cy="1345002"/>
              </a:xfrm>
            </p:grpSpPr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BF017A4E-7431-1CE5-B17D-707B1304EB71}"/>
                    </a:ext>
                  </a:extLst>
                </p:cNvPr>
                <p:cNvSpPr/>
                <p:nvPr/>
              </p:nvSpPr>
              <p:spPr>
                <a:xfrm>
                  <a:off x="4344319" y="1173608"/>
                  <a:ext cx="2676793" cy="1014947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" name="正方形/長方形 11">
                  <a:extLst>
                    <a:ext uri="{FF2B5EF4-FFF2-40B4-BE49-F238E27FC236}">
                      <a16:creationId xmlns:a16="http://schemas.microsoft.com/office/drawing/2014/main" id="{8BF66835-726A-E27D-B6E0-5D95BA961A26}"/>
                    </a:ext>
                  </a:extLst>
                </p:cNvPr>
                <p:cNvSpPr/>
                <p:nvPr/>
              </p:nvSpPr>
              <p:spPr>
                <a:xfrm>
                  <a:off x="4344319" y="843553"/>
                  <a:ext cx="2676793" cy="320003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381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1C777B58-81D9-BACE-D42F-80D318F4F0EA}"/>
                  </a:ext>
                </a:extLst>
              </p:cNvPr>
              <p:cNvSpPr txBox="1"/>
              <p:nvPr/>
            </p:nvSpPr>
            <p:spPr>
              <a:xfrm>
                <a:off x="4706326" y="851971"/>
                <a:ext cx="195277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サービスが提供する価値</a:t>
                </a:r>
              </a:p>
            </p:txBody>
          </p:sp>
        </p:grpSp>
        <p:grpSp>
          <p:nvGrpSpPr>
            <p:cNvPr id="119" name="グループ化 118">
              <a:extLst>
                <a:ext uri="{FF2B5EF4-FFF2-40B4-BE49-F238E27FC236}">
                  <a16:creationId xmlns:a16="http://schemas.microsoft.com/office/drawing/2014/main" id="{46CDA35C-B8F1-120F-3658-192311384555}"/>
                </a:ext>
              </a:extLst>
            </p:cNvPr>
            <p:cNvGrpSpPr/>
            <p:nvPr/>
          </p:nvGrpSpPr>
          <p:grpSpPr>
            <a:xfrm>
              <a:off x="7326772" y="843553"/>
              <a:ext cx="2676793" cy="1345002"/>
              <a:chOff x="7326772" y="843553"/>
              <a:chExt cx="2676793" cy="1345002"/>
            </a:xfrm>
          </p:grpSpPr>
          <p:grpSp>
            <p:nvGrpSpPr>
              <p:cNvPr id="110" name="グループ化 109">
                <a:extLst>
                  <a:ext uri="{FF2B5EF4-FFF2-40B4-BE49-F238E27FC236}">
                    <a16:creationId xmlns:a16="http://schemas.microsoft.com/office/drawing/2014/main" id="{BD253D03-1114-87AA-1C31-7DD3DE699AAC}"/>
                  </a:ext>
                </a:extLst>
              </p:cNvPr>
              <p:cNvGrpSpPr/>
              <p:nvPr/>
            </p:nvGrpSpPr>
            <p:grpSpPr>
              <a:xfrm>
                <a:off x="7326772" y="843553"/>
                <a:ext cx="2676793" cy="1345002"/>
                <a:chOff x="7326772" y="843553"/>
                <a:chExt cx="2676793" cy="1345002"/>
              </a:xfrm>
            </p:grpSpPr>
            <p:sp>
              <p:nvSpPr>
                <p:cNvPr id="19" name="正方形/長方形 18">
                  <a:extLst>
                    <a:ext uri="{FF2B5EF4-FFF2-40B4-BE49-F238E27FC236}">
                      <a16:creationId xmlns:a16="http://schemas.microsoft.com/office/drawing/2014/main" id="{70AF0089-5150-6FBE-E62A-C722E842D1FC}"/>
                    </a:ext>
                  </a:extLst>
                </p:cNvPr>
                <p:cNvSpPr/>
                <p:nvPr/>
              </p:nvSpPr>
              <p:spPr>
                <a:xfrm>
                  <a:off x="7326772" y="1159748"/>
                  <a:ext cx="2676793" cy="1028807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" name="正方形/長方形 19">
                  <a:extLst>
                    <a:ext uri="{FF2B5EF4-FFF2-40B4-BE49-F238E27FC236}">
                      <a16:creationId xmlns:a16="http://schemas.microsoft.com/office/drawing/2014/main" id="{A6BF2653-5753-94DD-6012-12120F78925E}"/>
                    </a:ext>
                  </a:extLst>
                </p:cNvPr>
                <p:cNvSpPr/>
                <p:nvPr/>
              </p:nvSpPr>
              <p:spPr>
                <a:xfrm>
                  <a:off x="7326772" y="843553"/>
                  <a:ext cx="2676793" cy="320003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381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4E49A561-2ABA-CA2E-98C9-23D39C0CCF3F}"/>
                  </a:ext>
                </a:extLst>
              </p:cNvPr>
              <p:cNvSpPr txBox="1"/>
              <p:nvPr/>
            </p:nvSpPr>
            <p:spPr>
              <a:xfrm>
                <a:off x="7991746" y="851971"/>
                <a:ext cx="13468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顧客・マーケット</a:t>
                </a:r>
              </a:p>
            </p:txBody>
          </p:sp>
        </p:grpSp>
        <p:sp>
          <p:nvSpPr>
            <p:cNvPr id="41" name="二等辺三角形 40">
              <a:extLst>
                <a:ext uri="{FF2B5EF4-FFF2-40B4-BE49-F238E27FC236}">
                  <a16:creationId xmlns:a16="http://schemas.microsoft.com/office/drawing/2014/main" id="{37FC5E55-1770-9B22-7431-C8D05ED8ACD7}"/>
                </a:ext>
              </a:extLst>
            </p:cNvPr>
            <p:cNvSpPr/>
            <p:nvPr/>
          </p:nvSpPr>
          <p:spPr>
            <a:xfrm rot="5400000">
              <a:off x="3878601" y="1422057"/>
              <a:ext cx="625776" cy="187992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二等辺三角形 47">
              <a:extLst>
                <a:ext uri="{FF2B5EF4-FFF2-40B4-BE49-F238E27FC236}">
                  <a16:creationId xmlns:a16="http://schemas.microsoft.com/office/drawing/2014/main" id="{E8A5F648-3A78-F0CD-3AF0-9276C04A446B}"/>
                </a:ext>
              </a:extLst>
            </p:cNvPr>
            <p:cNvSpPr/>
            <p:nvPr/>
          </p:nvSpPr>
          <p:spPr>
            <a:xfrm rot="16200000">
              <a:off x="6861054" y="1422057"/>
              <a:ext cx="625776" cy="187992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7" name="グループ化 106">
              <a:extLst>
                <a:ext uri="{FF2B5EF4-FFF2-40B4-BE49-F238E27FC236}">
                  <a16:creationId xmlns:a16="http://schemas.microsoft.com/office/drawing/2014/main" id="{8A9017A4-4CC7-5313-B5AC-FFDE8508CB2D}"/>
                </a:ext>
              </a:extLst>
            </p:cNvPr>
            <p:cNvGrpSpPr/>
            <p:nvPr/>
          </p:nvGrpSpPr>
          <p:grpSpPr>
            <a:xfrm>
              <a:off x="371158" y="843552"/>
              <a:ext cx="928459" cy="1345003"/>
              <a:chOff x="371158" y="843552"/>
              <a:chExt cx="928459" cy="1345003"/>
            </a:xfrm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F4FF1DCD-1B66-32D0-11D5-884EF2418AE7}"/>
                  </a:ext>
                </a:extLst>
              </p:cNvPr>
              <p:cNvSpPr/>
              <p:nvPr/>
            </p:nvSpPr>
            <p:spPr>
              <a:xfrm>
                <a:off x="431632" y="843552"/>
                <a:ext cx="807507" cy="134500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id="{C63C7659-FE0B-F8C5-9A54-EFD1DA91471B}"/>
                  </a:ext>
                </a:extLst>
              </p:cNvPr>
              <p:cNvSpPr txBox="1"/>
              <p:nvPr/>
            </p:nvSpPr>
            <p:spPr>
              <a:xfrm>
                <a:off x="371158" y="1223666"/>
                <a:ext cx="92845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市場との</a:t>
                </a:r>
                <a:endParaRPr kumimoji="1" lang="en-US" altLang="ja-JP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関係</a:t>
                </a:r>
              </a:p>
            </p:txBody>
          </p:sp>
        </p:grpSp>
        <p:sp>
          <p:nvSpPr>
            <p:cNvPr id="122" name="テキスト ボックス 121">
              <a:extLst>
                <a:ext uri="{FF2B5EF4-FFF2-40B4-BE49-F238E27FC236}">
                  <a16:creationId xmlns:a16="http://schemas.microsoft.com/office/drawing/2014/main" id="{034C34F3-3C23-CCB6-BB86-6FF5E2A919D9}"/>
                </a:ext>
              </a:extLst>
            </p:cNvPr>
            <p:cNvSpPr txBox="1"/>
            <p:nvPr/>
          </p:nvSpPr>
          <p:spPr>
            <a:xfrm>
              <a:off x="1361866" y="1173894"/>
              <a:ext cx="181492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rgbClr val="32374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自社商品・サービスやカテゴリー</a:t>
              </a:r>
            </a:p>
          </p:txBody>
        </p:sp>
        <p:sp>
          <p:nvSpPr>
            <p:cNvPr id="123" name="テキスト ボックス 122">
              <a:extLst>
                <a:ext uri="{FF2B5EF4-FFF2-40B4-BE49-F238E27FC236}">
                  <a16:creationId xmlns:a16="http://schemas.microsoft.com/office/drawing/2014/main" id="{946CFB62-CF83-70E3-5F5B-E86999E62D66}"/>
                </a:ext>
              </a:extLst>
            </p:cNvPr>
            <p:cNvSpPr txBox="1"/>
            <p:nvPr/>
          </p:nvSpPr>
          <p:spPr>
            <a:xfrm>
              <a:off x="4351516" y="1173894"/>
              <a:ext cx="211628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rgbClr val="32374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自社サービスの価値や特徴・イメージ</a:t>
              </a:r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6FD62AD6-EE44-5DF4-0C67-8B42C907BBBF}"/>
                </a:ext>
              </a:extLst>
            </p:cNvPr>
            <p:cNvSpPr txBox="1"/>
            <p:nvPr/>
          </p:nvSpPr>
          <p:spPr>
            <a:xfrm>
              <a:off x="7326772" y="1173894"/>
              <a:ext cx="139653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rgbClr val="32374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主な顧客層・マーケット</a:t>
              </a: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8095ED5-44A5-7FE1-1B65-F4E1668FD65D}"/>
              </a:ext>
            </a:extLst>
          </p:cNvPr>
          <p:cNvGrpSpPr/>
          <p:nvPr/>
        </p:nvGrpSpPr>
        <p:grpSpPr>
          <a:xfrm>
            <a:off x="371159" y="2449328"/>
            <a:ext cx="9632406" cy="1345003"/>
            <a:chOff x="371159" y="2449328"/>
            <a:chExt cx="9632406" cy="1345003"/>
          </a:xfrm>
        </p:grpSpPr>
        <p:grpSp>
          <p:nvGrpSpPr>
            <p:cNvPr id="116" name="グループ化 115">
              <a:extLst>
                <a:ext uri="{FF2B5EF4-FFF2-40B4-BE49-F238E27FC236}">
                  <a16:creationId xmlns:a16="http://schemas.microsoft.com/office/drawing/2014/main" id="{7456779B-628D-39FB-58F0-779F79495E1A}"/>
                </a:ext>
              </a:extLst>
            </p:cNvPr>
            <p:cNvGrpSpPr/>
            <p:nvPr/>
          </p:nvGrpSpPr>
          <p:grpSpPr>
            <a:xfrm>
              <a:off x="1361866" y="2449329"/>
              <a:ext cx="2676793" cy="1345002"/>
              <a:chOff x="1361866" y="2338234"/>
              <a:chExt cx="2676793" cy="1345002"/>
            </a:xfrm>
          </p:grpSpPr>
          <p:grpSp>
            <p:nvGrpSpPr>
              <p:cNvPr id="111" name="グループ化 110">
                <a:extLst>
                  <a:ext uri="{FF2B5EF4-FFF2-40B4-BE49-F238E27FC236}">
                    <a16:creationId xmlns:a16="http://schemas.microsoft.com/office/drawing/2014/main" id="{F5ED6C17-0064-8536-A132-F31CE0AC9BD9}"/>
                  </a:ext>
                </a:extLst>
              </p:cNvPr>
              <p:cNvGrpSpPr/>
              <p:nvPr/>
            </p:nvGrpSpPr>
            <p:grpSpPr>
              <a:xfrm>
                <a:off x="1361866" y="2338234"/>
                <a:ext cx="2676793" cy="1345002"/>
                <a:chOff x="1361866" y="2338234"/>
                <a:chExt cx="2676793" cy="1345002"/>
              </a:xfrm>
            </p:grpSpPr>
            <p:sp>
              <p:nvSpPr>
                <p:cNvPr id="102" name="正方形/長方形 101">
                  <a:extLst>
                    <a:ext uri="{FF2B5EF4-FFF2-40B4-BE49-F238E27FC236}">
                      <a16:creationId xmlns:a16="http://schemas.microsoft.com/office/drawing/2014/main" id="{1841F968-7969-ACA1-321E-D4C75913ED57}"/>
                    </a:ext>
                  </a:extLst>
                </p:cNvPr>
                <p:cNvSpPr/>
                <p:nvPr/>
              </p:nvSpPr>
              <p:spPr>
                <a:xfrm>
                  <a:off x="1361866" y="2654429"/>
                  <a:ext cx="2676793" cy="1028807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40556A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3" name="正方形/長方形 102">
                  <a:extLst>
                    <a:ext uri="{FF2B5EF4-FFF2-40B4-BE49-F238E27FC236}">
                      <a16:creationId xmlns:a16="http://schemas.microsoft.com/office/drawing/2014/main" id="{F76AB14F-995A-9BBA-E3F6-574124C7EC81}"/>
                    </a:ext>
                  </a:extLst>
                </p:cNvPr>
                <p:cNvSpPr/>
                <p:nvPr/>
              </p:nvSpPr>
              <p:spPr>
                <a:xfrm>
                  <a:off x="1361866" y="2338234"/>
                  <a:ext cx="2676793" cy="320003"/>
                </a:xfrm>
                <a:prstGeom prst="rect">
                  <a:avLst/>
                </a:prstGeom>
                <a:solidFill>
                  <a:srgbClr val="40556A"/>
                </a:solidFill>
                <a:ln w="38100">
                  <a:solidFill>
                    <a:srgbClr val="40556A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01" name="テキスト ボックス 100">
                <a:extLst>
                  <a:ext uri="{FF2B5EF4-FFF2-40B4-BE49-F238E27FC236}">
                    <a16:creationId xmlns:a16="http://schemas.microsoft.com/office/drawing/2014/main" id="{C470BA1B-6D71-B51E-A5DA-797A401AA919}"/>
                  </a:ext>
                </a:extLst>
              </p:cNvPr>
              <p:cNvSpPr txBox="1"/>
              <p:nvPr/>
            </p:nvSpPr>
            <p:spPr>
              <a:xfrm>
                <a:off x="1645330" y="2346652"/>
                <a:ext cx="210987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自社ならではの特徴・強み</a:t>
                </a:r>
              </a:p>
            </p:txBody>
          </p:sp>
        </p:grpSp>
        <p:grpSp>
          <p:nvGrpSpPr>
            <p:cNvPr id="115" name="グループ化 114">
              <a:extLst>
                <a:ext uri="{FF2B5EF4-FFF2-40B4-BE49-F238E27FC236}">
                  <a16:creationId xmlns:a16="http://schemas.microsoft.com/office/drawing/2014/main" id="{A1682709-6741-9B68-AD2C-4D2B40C37887}"/>
                </a:ext>
              </a:extLst>
            </p:cNvPr>
            <p:cNvGrpSpPr/>
            <p:nvPr/>
          </p:nvGrpSpPr>
          <p:grpSpPr>
            <a:xfrm>
              <a:off x="4344319" y="2449329"/>
              <a:ext cx="2676793" cy="1345002"/>
              <a:chOff x="4344319" y="2338234"/>
              <a:chExt cx="2676793" cy="1345002"/>
            </a:xfrm>
          </p:grpSpPr>
          <p:grpSp>
            <p:nvGrpSpPr>
              <p:cNvPr id="112" name="グループ化 111">
                <a:extLst>
                  <a:ext uri="{FF2B5EF4-FFF2-40B4-BE49-F238E27FC236}">
                    <a16:creationId xmlns:a16="http://schemas.microsoft.com/office/drawing/2014/main" id="{A4F88EBA-2F21-7099-5BC6-E08629F28C63}"/>
                  </a:ext>
                </a:extLst>
              </p:cNvPr>
              <p:cNvGrpSpPr/>
              <p:nvPr/>
            </p:nvGrpSpPr>
            <p:grpSpPr>
              <a:xfrm>
                <a:off x="4344319" y="2338234"/>
                <a:ext cx="2676793" cy="1345002"/>
                <a:chOff x="4344319" y="2338234"/>
                <a:chExt cx="2676793" cy="1345002"/>
              </a:xfrm>
            </p:grpSpPr>
            <p:sp>
              <p:nvSpPr>
                <p:cNvPr id="98" name="正方形/長方形 97">
                  <a:extLst>
                    <a:ext uri="{FF2B5EF4-FFF2-40B4-BE49-F238E27FC236}">
                      <a16:creationId xmlns:a16="http://schemas.microsoft.com/office/drawing/2014/main" id="{4DD9EC07-6F09-9E52-BD8F-847DC4816049}"/>
                    </a:ext>
                  </a:extLst>
                </p:cNvPr>
                <p:cNvSpPr/>
                <p:nvPr/>
              </p:nvSpPr>
              <p:spPr>
                <a:xfrm>
                  <a:off x="4344319" y="2654429"/>
                  <a:ext cx="2676793" cy="1028807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40556A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9" name="正方形/長方形 98">
                  <a:extLst>
                    <a:ext uri="{FF2B5EF4-FFF2-40B4-BE49-F238E27FC236}">
                      <a16:creationId xmlns:a16="http://schemas.microsoft.com/office/drawing/2014/main" id="{22F17F42-A502-1C05-F32A-9A1190F646D4}"/>
                    </a:ext>
                  </a:extLst>
                </p:cNvPr>
                <p:cNvSpPr/>
                <p:nvPr/>
              </p:nvSpPr>
              <p:spPr>
                <a:xfrm>
                  <a:off x="4344319" y="2338234"/>
                  <a:ext cx="2676793" cy="320003"/>
                </a:xfrm>
                <a:prstGeom prst="rect">
                  <a:avLst/>
                </a:prstGeom>
                <a:solidFill>
                  <a:srgbClr val="40556A"/>
                </a:solidFill>
                <a:ln w="38100">
                  <a:solidFill>
                    <a:srgbClr val="40556A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97" name="テキスト ボックス 96">
                <a:extLst>
                  <a:ext uri="{FF2B5EF4-FFF2-40B4-BE49-F238E27FC236}">
                    <a16:creationId xmlns:a16="http://schemas.microsoft.com/office/drawing/2014/main" id="{72D8A66F-87EF-F59C-C36F-ABF3C88E6939}"/>
                  </a:ext>
                </a:extLst>
              </p:cNvPr>
              <p:cNvSpPr txBox="1"/>
              <p:nvPr/>
            </p:nvSpPr>
            <p:spPr>
              <a:xfrm>
                <a:off x="4864227" y="2346652"/>
                <a:ext cx="163698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世の中ゴトとの接点</a:t>
                </a:r>
              </a:p>
            </p:txBody>
          </p:sp>
        </p:grpSp>
        <p:grpSp>
          <p:nvGrpSpPr>
            <p:cNvPr id="114" name="グループ化 113">
              <a:extLst>
                <a:ext uri="{FF2B5EF4-FFF2-40B4-BE49-F238E27FC236}">
                  <a16:creationId xmlns:a16="http://schemas.microsoft.com/office/drawing/2014/main" id="{3A5C5F15-EC82-ABF8-153E-E8259D47015B}"/>
                </a:ext>
              </a:extLst>
            </p:cNvPr>
            <p:cNvGrpSpPr/>
            <p:nvPr/>
          </p:nvGrpSpPr>
          <p:grpSpPr>
            <a:xfrm>
              <a:off x="7326772" y="2449329"/>
              <a:ext cx="2676793" cy="1345002"/>
              <a:chOff x="7326772" y="2338234"/>
              <a:chExt cx="2676793" cy="1345002"/>
            </a:xfrm>
          </p:grpSpPr>
          <p:grpSp>
            <p:nvGrpSpPr>
              <p:cNvPr id="113" name="グループ化 112">
                <a:extLst>
                  <a:ext uri="{FF2B5EF4-FFF2-40B4-BE49-F238E27FC236}">
                    <a16:creationId xmlns:a16="http://schemas.microsoft.com/office/drawing/2014/main" id="{AB2E0672-9119-D1CC-8325-6B1592C122D2}"/>
                  </a:ext>
                </a:extLst>
              </p:cNvPr>
              <p:cNvGrpSpPr/>
              <p:nvPr/>
            </p:nvGrpSpPr>
            <p:grpSpPr>
              <a:xfrm>
                <a:off x="7326772" y="2338234"/>
                <a:ext cx="2676793" cy="1345002"/>
                <a:chOff x="7326772" y="2338234"/>
                <a:chExt cx="2676793" cy="1345002"/>
              </a:xfrm>
            </p:grpSpPr>
            <p:sp>
              <p:nvSpPr>
                <p:cNvPr id="94" name="正方形/長方形 93">
                  <a:extLst>
                    <a:ext uri="{FF2B5EF4-FFF2-40B4-BE49-F238E27FC236}">
                      <a16:creationId xmlns:a16="http://schemas.microsoft.com/office/drawing/2014/main" id="{F40C638E-088C-B225-E8D4-729166096E2B}"/>
                    </a:ext>
                  </a:extLst>
                </p:cNvPr>
                <p:cNvSpPr/>
                <p:nvPr/>
              </p:nvSpPr>
              <p:spPr>
                <a:xfrm>
                  <a:off x="7326772" y="2654429"/>
                  <a:ext cx="2676793" cy="1028807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40556A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5" name="正方形/長方形 94">
                  <a:extLst>
                    <a:ext uri="{FF2B5EF4-FFF2-40B4-BE49-F238E27FC236}">
                      <a16:creationId xmlns:a16="http://schemas.microsoft.com/office/drawing/2014/main" id="{D735A112-5C1C-9020-3D9D-0BE36AFC2F94}"/>
                    </a:ext>
                  </a:extLst>
                </p:cNvPr>
                <p:cNvSpPr/>
                <p:nvPr/>
              </p:nvSpPr>
              <p:spPr>
                <a:xfrm>
                  <a:off x="7326772" y="2338234"/>
                  <a:ext cx="2676793" cy="320003"/>
                </a:xfrm>
                <a:prstGeom prst="rect">
                  <a:avLst/>
                </a:prstGeom>
                <a:solidFill>
                  <a:srgbClr val="40556A"/>
                </a:solidFill>
                <a:ln w="38100">
                  <a:solidFill>
                    <a:srgbClr val="40556A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93" name="テキスト ボックス 92">
                <a:extLst>
                  <a:ext uri="{FF2B5EF4-FFF2-40B4-BE49-F238E27FC236}">
                    <a16:creationId xmlns:a16="http://schemas.microsoft.com/office/drawing/2014/main" id="{9A0CF138-754D-333D-C6D7-53EAE99B3C08}"/>
                  </a:ext>
                </a:extLst>
              </p:cNvPr>
              <p:cNvSpPr txBox="1"/>
              <p:nvPr/>
            </p:nvSpPr>
            <p:spPr>
              <a:xfrm>
                <a:off x="8168880" y="2346652"/>
                <a:ext cx="99258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世の中ゴト</a:t>
                </a:r>
              </a:p>
            </p:txBody>
          </p:sp>
        </p:grpSp>
        <p:sp>
          <p:nvSpPr>
            <p:cNvPr id="87" name="二等辺三角形 86">
              <a:extLst>
                <a:ext uri="{FF2B5EF4-FFF2-40B4-BE49-F238E27FC236}">
                  <a16:creationId xmlns:a16="http://schemas.microsoft.com/office/drawing/2014/main" id="{90F669A0-1503-203B-2DFB-D28FC4C2CEC8}"/>
                </a:ext>
              </a:extLst>
            </p:cNvPr>
            <p:cNvSpPr/>
            <p:nvPr/>
          </p:nvSpPr>
          <p:spPr>
            <a:xfrm rot="5400000">
              <a:off x="3878601" y="3027833"/>
              <a:ext cx="625776" cy="187992"/>
            </a:xfrm>
            <a:prstGeom prst="triangle">
              <a:avLst/>
            </a:prstGeom>
            <a:solidFill>
              <a:srgbClr val="40556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二等辺三角形 87">
              <a:extLst>
                <a:ext uri="{FF2B5EF4-FFF2-40B4-BE49-F238E27FC236}">
                  <a16:creationId xmlns:a16="http://schemas.microsoft.com/office/drawing/2014/main" id="{F561ECF3-5C3E-C625-710B-273D3ECAC112}"/>
                </a:ext>
              </a:extLst>
            </p:cNvPr>
            <p:cNvSpPr/>
            <p:nvPr/>
          </p:nvSpPr>
          <p:spPr>
            <a:xfrm rot="16200000">
              <a:off x="6861054" y="3027833"/>
              <a:ext cx="625776" cy="187992"/>
            </a:xfrm>
            <a:prstGeom prst="triangle">
              <a:avLst/>
            </a:prstGeom>
            <a:solidFill>
              <a:srgbClr val="40556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6" name="グループ化 105">
              <a:extLst>
                <a:ext uri="{FF2B5EF4-FFF2-40B4-BE49-F238E27FC236}">
                  <a16:creationId xmlns:a16="http://schemas.microsoft.com/office/drawing/2014/main" id="{B7DA8276-9D6D-789E-087C-1FCC796BAF9C}"/>
                </a:ext>
              </a:extLst>
            </p:cNvPr>
            <p:cNvGrpSpPr/>
            <p:nvPr/>
          </p:nvGrpSpPr>
          <p:grpSpPr>
            <a:xfrm>
              <a:off x="371159" y="2449328"/>
              <a:ext cx="928459" cy="1345003"/>
              <a:chOff x="371159" y="2338233"/>
              <a:chExt cx="928459" cy="1345003"/>
            </a:xfrm>
          </p:grpSpPr>
          <p:sp>
            <p:nvSpPr>
              <p:cNvPr id="90" name="正方形/長方形 89">
                <a:extLst>
                  <a:ext uri="{FF2B5EF4-FFF2-40B4-BE49-F238E27FC236}">
                    <a16:creationId xmlns:a16="http://schemas.microsoft.com/office/drawing/2014/main" id="{CE22F6B3-EB7E-21B6-BF5C-96E5F2A13083}"/>
                  </a:ext>
                </a:extLst>
              </p:cNvPr>
              <p:cNvSpPr/>
              <p:nvPr/>
            </p:nvSpPr>
            <p:spPr>
              <a:xfrm>
                <a:off x="431632" y="2338233"/>
                <a:ext cx="807507" cy="1345003"/>
              </a:xfrm>
              <a:prstGeom prst="rect">
                <a:avLst/>
              </a:prstGeom>
              <a:solidFill>
                <a:srgbClr val="40556A"/>
              </a:solidFill>
              <a:ln w="38100">
                <a:solidFill>
                  <a:srgbClr val="40556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テキスト ボックス 90">
                <a:extLst>
                  <a:ext uri="{FF2B5EF4-FFF2-40B4-BE49-F238E27FC236}">
                    <a16:creationId xmlns:a16="http://schemas.microsoft.com/office/drawing/2014/main" id="{E56C7AB5-10A9-0ACA-AB0D-C7E03A5D6C5B}"/>
                  </a:ext>
                </a:extLst>
              </p:cNvPr>
              <p:cNvSpPr txBox="1"/>
              <p:nvPr/>
            </p:nvSpPr>
            <p:spPr>
              <a:xfrm>
                <a:off x="371159" y="2718347"/>
                <a:ext cx="92845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社会との</a:t>
                </a:r>
                <a:endParaRPr kumimoji="1" lang="en-US" altLang="ja-JP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関係</a:t>
                </a:r>
              </a:p>
            </p:txBody>
          </p:sp>
        </p:grpSp>
        <p:sp>
          <p:nvSpPr>
            <p:cNvPr id="125" name="テキスト ボックス 124">
              <a:extLst>
                <a:ext uri="{FF2B5EF4-FFF2-40B4-BE49-F238E27FC236}">
                  <a16:creationId xmlns:a16="http://schemas.microsoft.com/office/drawing/2014/main" id="{8427FC30-1792-D937-B65A-9C1BC3E0A95E}"/>
                </a:ext>
              </a:extLst>
            </p:cNvPr>
            <p:cNvSpPr txBox="1"/>
            <p:nvPr/>
          </p:nvSpPr>
          <p:spPr>
            <a:xfrm>
              <a:off x="1361866" y="2772049"/>
              <a:ext cx="187743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rgbClr val="32374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企業としての特徴やパーパスなど</a:t>
              </a:r>
            </a:p>
          </p:txBody>
        </p:sp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2FF6EB92-BE97-B448-9241-B31DB5500F54}"/>
                </a:ext>
              </a:extLst>
            </p:cNvPr>
            <p:cNvSpPr txBox="1"/>
            <p:nvPr/>
          </p:nvSpPr>
          <p:spPr>
            <a:xfrm>
              <a:off x="4351516" y="2772049"/>
              <a:ext cx="2710999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rgbClr val="32374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世の中ゴトに関係するリソース（モノ・コト・ヒト）</a:t>
              </a: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83511357-6FAA-E23B-DB76-9338C0EBF97D}"/>
                </a:ext>
              </a:extLst>
            </p:cNvPr>
            <p:cNvSpPr txBox="1"/>
            <p:nvPr/>
          </p:nvSpPr>
          <p:spPr>
            <a:xfrm>
              <a:off x="7326772" y="2772049"/>
              <a:ext cx="265810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rgbClr val="32374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自社リソースと関係しそうなイベントや社会課題</a:t>
              </a: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514342BC-CD87-1023-57F5-4B9D0C5BD8A9}"/>
              </a:ext>
            </a:extLst>
          </p:cNvPr>
          <p:cNvGrpSpPr/>
          <p:nvPr/>
        </p:nvGrpSpPr>
        <p:grpSpPr>
          <a:xfrm>
            <a:off x="431632" y="4845683"/>
            <a:ext cx="9571933" cy="545602"/>
            <a:chOff x="431632" y="4992073"/>
            <a:chExt cx="9571933" cy="545602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5D88ACB4-E7AB-0B14-B7F8-654304FCE0C3}"/>
                </a:ext>
              </a:extLst>
            </p:cNvPr>
            <p:cNvSpPr/>
            <p:nvPr/>
          </p:nvSpPr>
          <p:spPr>
            <a:xfrm>
              <a:off x="1712347" y="4992073"/>
              <a:ext cx="3507352" cy="5456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40556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49CD39F5-D4B0-EB20-30EB-90322ADACC39}"/>
                </a:ext>
              </a:extLst>
            </p:cNvPr>
            <p:cNvSpPr/>
            <p:nvPr/>
          </p:nvSpPr>
          <p:spPr>
            <a:xfrm>
              <a:off x="6509760" y="4992073"/>
              <a:ext cx="3493805" cy="5456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40556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D2D392D4-1A31-871F-43E6-C960F4F966D3}"/>
                </a:ext>
              </a:extLst>
            </p:cNvPr>
            <p:cNvGrpSpPr/>
            <p:nvPr/>
          </p:nvGrpSpPr>
          <p:grpSpPr>
            <a:xfrm>
              <a:off x="431632" y="4992073"/>
              <a:ext cx="1280717" cy="545602"/>
              <a:chOff x="431632" y="4992073"/>
              <a:chExt cx="1280717" cy="545602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19AA2257-02B3-F204-9D3B-5C1D747E668B}"/>
                  </a:ext>
                </a:extLst>
              </p:cNvPr>
              <p:cNvSpPr/>
              <p:nvPr/>
            </p:nvSpPr>
            <p:spPr>
              <a:xfrm>
                <a:off x="431632" y="4992073"/>
                <a:ext cx="1280717" cy="545602"/>
              </a:xfrm>
              <a:prstGeom prst="rect">
                <a:avLst/>
              </a:prstGeom>
              <a:solidFill>
                <a:srgbClr val="40556A"/>
              </a:solidFill>
              <a:ln w="38100">
                <a:solidFill>
                  <a:srgbClr val="40556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E4C280DB-1B3B-89B5-8F4F-FF44D50975EF}"/>
                  </a:ext>
                </a:extLst>
              </p:cNvPr>
              <p:cNvSpPr txBox="1"/>
              <p:nvPr/>
            </p:nvSpPr>
            <p:spPr>
              <a:xfrm>
                <a:off x="570089" y="5057125"/>
                <a:ext cx="1003801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0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プロジェクト名</a:t>
                </a:r>
                <a:endParaRPr kumimoji="1" lang="en-US" altLang="ja-JP" sz="105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0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（キーワード）</a:t>
                </a: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951C1A62-2E0C-17DC-0B44-B72349F0A1A0}"/>
                </a:ext>
              </a:extLst>
            </p:cNvPr>
            <p:cNvGrpSpPr/>
            <p:nvPr/>
          </p:nvGrpSpPr>
          <p:grpSpPr>
            <a:xfrm>
              <a:off x="5113563" y="4992073"/>
              <a:ext cx="1502334" cy="545602"/>
              <a:chOff x="5109688" y="4992073"/>
              <a:chExt cx="1502334" cy="545602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50DDC729-A256-770C-6576-CA42464EA340}"/>
                  </a:ext>
                </a:extLst>
              </p:cNvPr>
              <p:cNvSpPr/>
              <p:nvPr/>
            </p:nvSpPr>
            <p:spPr>
              <a:xfrm>
                <a:off x="5220497" y="4992073"/>
                <a:ext cx="1280717" cy="545602"/>
              </a:xfrm>
              <a:prstGeom prst="rect">
                <a:avLst/>
              </a:prstGeom>
              <a:solidFill>
                <a:srgbClr val="40556A"/>
              </a:solidFill>
              <a:ln w="38100">
                <a:solidFill>
                  <a:srgbClr val="40556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6A275612-C163-5C88-CBF5-C989D74D54BB}"/>
                  </a:ext>
                </a:extLst>
              </p:cNvPr>
              <p:cNvSpPr txBox="1"/>
              <p:nvPr/>
            </p:nvSpPr>
            <p:spPr>
              <a:xfrm>
                <a:off x="5109688" y="5057125"/>
                <a:ext cx="1502334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0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開催時期</a:t>
                </a:r>
              </a:p>
              <a:p>
                <a:pPr algn="ctr"/>
                <a:r>
                  <a:rPr kumimoji="1" lang="ja-JP" altLang="en-US" sz="10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（年中行事・イベント）</a:t>
                </a:r>
              </a:p>
            </p:txBody>
          </p:sp>
        </p:grp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733214BA-1D90-D59A-8387-4BB9715E6E3A}"/>
              </a:ext>
            </a:extLst>
          </p:cNvPr>
          <p:cNvGrpSpPr/>
          <p:nvPr/>
        </p:nvGrpSpPr>
        <p:grpSpPr>
          <a:xfrm>
            <a:off x="431632" y="5507856"/>
            <a:ext cx="9571933" cy="1343577"/>
            <a:chOff x="431632" y="5539843"/>
            <a:chExt cx="9571933" cy="1343577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2E41A7B0-7661-C00F-96C6-C5F9B03B61B8}"/>
                </a:ext>
              </a:extLst>
            </p:cNvPr>
            <p:cNvSpPr/>
            <p:nvPr/>
          </p:nvSpPr>
          <p:spPr>
            <a:xfrm>
              <a:off x="431632" y="5549895"/>
              <a:ext cx="9571933" cy="249623"/>
            </a:xfrm>
            <a:prstGeom prst="rect">
              <a:avLst/>
            </a:prstGeom>
            <a:solidFill>
              <a:srgbClr val="40556A"/>
            </a:solidFill>
            <a:ln w="38100">
              <a:solidFill>
                <a:srgbClr val="40556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BF3C704D-4D9B-0B9B-4194-2EDCB4D87DC3}"/>
                </a:ext>
              </a:extLst>
            </p:cNvPr>
            <p:cNvSpPr/>
            <p:nvPr/>
          </p:nvSpPr>
          <p:spPr>
            <a:xfrm>
              <a:off x="431632" y="5798567"/>
              <a:ext cx="9571933" cy="108485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40556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7E290A15-D2BC-D339-2327-679977B5E26D}"/>
                </a:ext>
              </a:extLst>
            </p:cNvPr>
            <p:cNvSpPr txBox="1"/>
            <p:nvPr/>
          </p:nvSpPr>
          <p:spPr>
            <a:xfrm>
              <a:off x="3163168" y="5539843"/>
              <a:ext cx="407515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5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企画概要・ストーリー（どんな世の中ゴトとどんな理由で関係するのか）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3302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</TotalTime>
  <Words>114</Words>
  <Application>Microsoft Office PowerPoint</Application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杖村 紳吾</dc:creator>
  <cp:lastModifiedBy>杖村 紳吾</cp:lastModifiedBy>
  <cp:revision>13</cp:revision>
  <dcterms:created xsi:type="dcterms:W3CDTF">2026-01-15T05:47:26Z</dcterms:created>
  <dcterms:modified xsi:type="dcterms:W3CDTF">2026-03-21T17:36:11Z</dcterms:modified>
</cp:coreProperties>
</file>